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charts/chart1.xml" ContentType="application/vnd.openxmlformats-officedocument.drawingml.chart+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pieChart>
        <c:varyColors val="1"/>
        <c:ser>
          <c:idx val="0"/>
          <c:order val="0"/>
          <c:tx>
            <c:strRef>
              <c:f>Sheet1!$B$1</c:f>
              <c:strCache>
                <c:ptCount val="1"/>
                <c:pt idx="0">
                  <c:v>Arıza</c:v>
                </c:pt>
              </c:strCache>
            </c:strRef>
          </c:tx>
          <c:spPr>
            <a:solidFill>
              <a:schemeClr val="accent1"/>
            </a:solidFill>
            <a:ln w="9525" cap="flat">
              <a:solidFill>
                <a:srgbClr val="F9F9F9"/>
              </a:solidFill>
              <a:prstDash val="solid"/>
              <a:round/>
            </a:ln>
            <a:effectLst/>
          </c:spPr>
          <c:dPt>
            <c:idx val="0"/>
            <c:bubble3D val="0"/>
            <c:spPr>
              <a:solidFill>
                <a:srgbClr val="C00000"/>
              </a:solidFill>
              <a:effectLst/>
            </c:spPr>
          </c:dPt>
          <c:dPt>
            <c:idx val="1"/>
            <c:bubble3D val="0"/>
            <c:spPr>
              <a:solidFill>
                <a:srgbClr val="00B050"/>
              </a:solidFill>
              <a:effectLst/>
            </c:spPr>
          </c:dPt>
          <c:dPt>
            <c:idx val="2"/>
            <c:bubble3D val="0"/>
            <c:spPr>
              <a:solidFill>
                <a:srgbClr val="FF0000"/>
              </a:solidFill>
              <a:effectLst/>
            </c:spPr>
          </c:dPt>
          <c:dPt>
            <c:idx val="3"/>
            <c:bubble3D val="0"/>
            <c:spPr>
              <a:solidFill>
                <a:srgbClr val="92D050"/>
              </a:solidFill>
              <a:effectLst/>
            </c:spPr>
          </c:dPt>
          <c:dPt>
            <c:idx val="4"/>
            <c:bubble3D val="0"/>
            <c:spPr>
              <a:solidFill>
                <a:srgbClr val="E06666"/>
              </a:solidFill>
              <a:effectLst/>
            </c:spPr>
          </c:dPt>
          <c:dLbls>
            <c:dLbl>
              <c:idx val="0"/>
              <c:numFmt formatCode="General" sourceLinked="0"/>
              <c:spPr/>
              <c:txPr>
                <a:bodyPr/>
                <a:lstStyle/>
                <a:p>
                  <a:pPr>
                    <a:defRPr sz="1200" b="0" i="0" u="none" strike="noStrike">
                      <a:solidFill>
                        <a:srgbClr val="000000"/>
                      </a:solidFill>
                      <a:latin typeface="Arial"/>
                    </a:defRPr>
                  </a:pPr>
                </a:p>
              </c:txPr>
              <c:showLegendKey val="0"/>
              <c:showVal val="0"/>
              <c:showCatName val="0"/>
              <c:showSerName val="0"/>
              <c:showPercent val="0"/>
              <c:showBubbleSize val="0"/>
            </c:dLbl>
            <c:dLbl>
              <c:idx val="1"/>
              <c:numFmt formatCode="General" sourceLinked="0"/>
              <c:spPr/>
              <c:txPr>
                <a:bodyPr/>
                <a:lstStyle/>
                <a:p>
                  <a:pPr>
                    <a:defRPr sz="1200" b="0" i="0" u="none" strike="noStrike">
                      <a:solidFill>
                        <a:srgbClr val="000000"/>
                      </a:solidFill>
                      <a:latin typeface="Arial"/>
                    </a:defRPr>
                  </a:pPr>
                </a:p>
              </c:txPr>
              <c:showLegendKey val="0"/>
              <c:showVal val="0"/>
              <c:showCatName val="0"/>
              <c:showSerName val="0"/>
              <c:showPercent val="0"/>
              <c:showBubbleSize val="0"/>
            </c:dLbl>
            <c:dLbl>
              <c:idx val="2"/>
              <c:numFmt formatCode="General" sourceLinked="0"/>
              <c:spPr/>
              <c:txPr>
                <a:bodyPr/>
                <a:lstStyle/>
                <a:p>
                  <a:pPr>
                    <a:defRPr sz="1200" b="0" i="0" u="none" strike="noStrike">
                      <a:solidFill>
                        <a:srgbClr val="000000"/>
                      </a:solidFill>
                      <a:latin typeface="Arial"/>
                    </a:defRPr>
                  </a:pPr>
                </a:p>
              </c:txPr>
              <c:showLegendKey val="0"/>
              <c:showVal val="0"/>
              <c:showCatName val="0"/>
              <c:showSerName val="0"/>
              <c:showPercent val="0"/>
              <c:showBubbleSize val="0"/>
            </c:dLbl>
            <c:dLbl>
              <c:idx val="3"/>
              <c:numFmt formatCode="General" sourceLinked="0"/>
              <c:spPr/>
              <c:txPr>
                <a:bodyPr/>
                <a:lstStyle/>
                <a:p>
                  <a:pPr>
                    <a:defRPr sz="1200" b="0" i="0" u="none" strike="noStrike">
                      <a:solidFill>
                        <a:srgbClr val="000000"/>
                      </a:solidFill>
                      <a:latin typeface="Arial"/>
                    </a:defRPr>
                  </a:pPr>
                </a:p>
              </c:txPr>
              <c:showLegendKey val="0"/>
              <c:showVal val="0"/>
              <c:showCatName val="0"/>
              <c:showSerName val="0"/>
              <c:showPercent val="0"/>
              <c:showBubbleSize val="0"/>
            </c:dLbl>
            <c:dLbl>
              <c:idx val="4"/>
              <c:numFmt formatCode="General" sourceLinked="0"/>
              <c:spPr/>
              <c:txPr>
                <a:bodyPr/>
                <a:lstStyle/>
                <a:p>
                  <a:pPr>
                    <a:defRPr sz="1200" b="0" i="0" u="none" strike="noStrike">
                      <a:solidFill>
                        <a:srgbClr val="000000"/>
                      </a:solidFill>
                      <a:latin typeface="Arial"/>
                    </a:defRPr>
                  </a:pPr>
                </a:p>
              </c:txPr>
              <c:showLegendKey val="0"/>
              <c:showVal val="0"/>
              <c:showCatName val="0"/>
              <c:showSerName val="0"/>
              <c:showPercent val="0"/>
              <c:showBubbleSize val="0"/>
            </c:dLbl>
            <c:numFmt formatCode="General" sourceLinked="0"/>
            <c:txPr>
              <a:bodyPr/>
              <a:lstStyle/>
              <a:p>
                <a:pPr>
                  <a:defRPr sz="1800" b="0" i="0" u="none" strike="noStrike">
                    <a:solidFill>
                      <a:srgbClr val="000000"/>
                    </a:solidFill>
                    <a:latin typeface="Arial"/>
                  </a:defRPr>
                </a:pPr>
              </a:p>
            </c:txPr>
            <c:dLblPos val="ctr"/>
            <c:showLegendKey val="0"/>
            <c:showVal val="0"/>
            <c:showCatName val="1"/>
            <c:showSerName val="0"/>
            <c:showPercent val="1"/>
            <c:showBubbleSize val="0"/>
            <c:showLeaderLines val="0"/>
          </c:dLbls>
          <c:cat>
            <c:strRef>
              <c:f>Sheet1!$A$2:$A$6</c:f>
              <c:strCache>
                <c:ptCount val="5"/>
                <c:pt idx="0">
                  <c:v>Bilgisayar</c:v>
                </c:pt>
                <c:pt idx="1">
                  <c:v>Projeksiyon</c:v>
                </c:pt>
                <c:pt idx="2">
                  <c:v>Yazıcı</c:v>
                </c:pt>
                <c:pt idx="3">
                  <c:v>3B yazıcı</c:v>
                </c:pt>
                <c:pt idx="4">
                  <c:v>Osiloskop</c:v>
                </c:pt>
              </c:strCache>
            </c:strRef>
          </c:cat>
          <c:val>
            <c:numRef>
              <c:f>Sheet1!$B$2:$B$6</c:f>
              <c:numCache>
                <c:ptCount val="5"/>
                <c:pt idx="0">
                  <c:v>46</c:v>
                </c:pt>
                <c:pt idx="1">
                  <c:v>26</c:v>
                </c:pt>
                <c:pt idx="2">
                  <c:v>22</c:v>
                </c:pt>
                <c:pt idx="3">
                  <c:v>14</c:v>
                </c:pt>
                <c:pt idx="4">
                  <c:v>12</c:v>
                </c:pt>
              </c:numCache>
            </c:numRef>
          </c:val>
        </c:ser>
        <c:firstSliceAng val="0"/>
      </c:pieChart>
      <c:spPr>
        <a:noFill/>
        <a:ln>
          <a:noFill/>
        </a:ln>
        <a:effectLst/>
      </c:spPr>
    </c:plotArea>
    <c:legend>
      <c:legendPos val="r"/>
      <c:overlay val="0"/>
    </c:legend>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274320" y="1097280"/>
            <a:ext cx="8595360" cy="1097280"/>
          </a:xfrm>
          <a:prstGeom prst="rect">
            <a:avLst/>
          </a:prstGeom>
          <a:noFill/>
          <a:ln/>
        </p:spPr>
        <p:txBody>
          <a:bodyPr wrap="square" rtlCol="0" anchor="ctr"/>
          <a:lstStyle/>
          <a:p>
            <a:pPr algn="ctr" indent="0" marL="0">
              <a:buNone/>
            </a:pPr>
            <a:r>
              <a:rPr lang="en-US" sz="5400" b="1" dirty="0">
                <a:solidFill>
                  <a:srgbClr val="FFE699"/>
                </a:solidFill>
                <a:latin typeface="Comic Sans MS" pitchFamily="34" charset="0"/>
                <a:ea typeface="Comic Sans MS" pitchFamily="34" charset="-122"/>
                <a:cs typeface="Comic Sans MS" pitchFamily="34" charset="-120"/>
              </a:rPr>
              <a:t>ARIZA ANALİZİ!!!</a:t>
            </a:r>
            <a:endParaRPr lang="en-US" sz="5400" dirty="0"/>
          </a:p>
        </p:txBody>
      </p:sp>
      <p:sp>
        <p:nvSpPr>
          <p:cNvPr id="3" name="Text 1"/>
          <p:cNvSpPr txBox="1"/>
          <p:nvPr/>
        </p:nvSpPr>
        <p:spPr>
          <a:xfrm>
            <a:off x="914400" y="2377440"/>
            <a:ext cx="7315200" cy="731520"/>
          </a:xfrm>
          <a:prstGeom prst="rect">
            <a:avLst/>
          </a:prstGeom>
          <a:noFill/>
          <a:ln/>
        </p:spPr>
        <p:txBody>
          <a:bodyPr wrap="square" rtlCol="0" anchor="ctr"/>
          <a:lstStyle/>
          <a:p>
            <a:pPr algn="ctr" indent="0" marL="0">
              <a:buNone/>
            </a:pPr>
            <a:r>
              <a:rPr lang="en-US" sz="1600" i="1" dirty="0">
                <a:solidFill>
                  <a:srgbClr val="BFBFBF"/>
                </a:solidFill>
                <a:latin typeface="Times New Roman" pitchFamily="34" charset="0"/>
                <a:ea typeface="Times New Roman" pitchFamily="34" charset="-122"/>
                <a:cs typeface="Times New Roman" pitchFamily="34" charset="-120"/>
              </a:rPr>
              <a:t>Laboratuvar cihazları arıza kayıtlarının incelenmesi ve değerlendirilmesi hakkında sunum (Eylül-Kasım 2026)</a:t>
            </a:r>
            <a:endParaRPr lang="en-US" sz="1600" dirty="0"/>
          </a:p>
        </p:txBody>
      </p:sp>
      <p:sp>
        <p:nvSpPr>
          <p:cNvPr id="4" name="Text 2"/>
          <p:cNvSpPr txBox="1"/>
          <p:nvPr/>
        </p:nvSpPr>
        <p:spPr>
          <a:xfrm>
            <a:off x="5486400" y="4480560"/>
            <a:ext cx="3474720" cy="365760"/>
          </a:xfrm>
          <a:prstGeom prst="rect">
            <a:avLst/>
          </a:prstGeom>
          <a:noFill/>
          <a:ln/>
        </p:spPr>
        <p:txBody>
          <a:bodyPr wrap="square" rtlCol="0" anchor="ctr"/>
          <a:lstStyle/>
          <a:p>
            <a:pPr indent="0" marL="0">
              <a:buNone/>
            </a:pPr>
            <a:r>
              <a:rPr lang="en-US" sz="1000" dirty="0">
                <a:solidFill>
                  <a:srgbClr val="D9D9D9"/>
                </a:solidFill>
                <a:latin typeface="Arial" pitchFamily="34" charset="0"/>
                <a:ea typeface="Arial" pitchFamily="34" charset="-122"/>
                <a:cs typeface="Arial" pitchFamily="34" charset="-120"/>
              </a:rPr>
              <a:t>Hazırlayan: Laboratuvar Çalışma Grubu (kurgusal)</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DDEBF7"/>
        </a:solidFill>
      </p:bgPr>
    </p:bg>
    <p:spTree>
      <p:nvGrpSpPr>
        <p:cNvPr id="1" name=""/>
        <p:cNvGrpSpPr/>
        <p:nvPr/>
      </p:nvGrpSpPr>
      <p:grpSpPr>
        <a:xfrm>
          <a:off x="0" y="0"/>
          <a:ext cx="0" cy="0"/>
          <a:chOff x="0" y="0"/>
          <a:chExt cx="0" cy="0"/>
        </a:xfrm>
      </p:grpSpPr>
      <p:sp>
        <p:nvSpPr>
          <p:cNvPr id="2" name="Text 0"/>
          <p:cNvSpPr txBox="1"/>
          <p:nvPr/>
        </p:nvSpPr>
        <p:spPr>
          <a:xfrm>
            <a:off x="182880" y="91440"/>
            <a:ext cx="3657600" cy="548640"/>
          </a:xfrm>
          <a:prstGeom prst="rect">
            <a:avLst/>
          </a:prstGeom>
          <a:noFill/>
          <a:ln/>
        </p:spPr>
        <p:txBody>
          <a:bodyPr wrap="square" rtlCol="0" anchor="ctr"/>
          <a:lstStyle/>
          <a:p>
            <a:pPr indent="0" marL="0">
              <a:buNone/>
            </a:pPr>
            <a:r>
              <a:rPr lang="en-US" sz="2800" dirty="0">
                <a:solidFill>
                  <a:srgbClr val="C00000"/>
                </a:solidFill>
                <a:latin typeface="Arial Black" pitchFamily="34" charset="0"/>
                <a:ea typeface="Arial Black" pitchFamily="34" charset="-122"/>
                <a:cs typeface="Arial Black" pitchFamily="34" charset="-120"/>
              </a:rPr>
              <a:t>Gündem</a:t>
            </a:r>
            <a:endParaRPr lang="en-US" sz="2800" dirty="0"/>
          </a:p>
        </p:txBody>
      </p:sp>
      <p:sp>
        <p:nvSpPr>
          <p:cNvPr id="3" name="Text 1"/>
          <p:cNvSpPr txBox="1"/>
          <p:nvPr/>
        </p:nvSpPr>
        <p:spPr>
          <a:xfrm>
            <a:off x="457200" y="731520"/>
            <a:ext cx="8229600" cy="4206240"/>
          </a:xfrm>
          <a:prstGeom prst="rect">
            <a:avLst/>
          </a:prstGeom>
          <a:noFill/>
          <a:ln/>
        </p:spPr>
        <p:txBody>
          <a:bodyPr wrap="square" rtlCol="0" anchor="ctr"/>
          <a:lstStyle/>
          <a:p>
            <a:pPr marL="342900" indent="-342900">
              <a:buSzPct val="100000"/>
              <a:buChar char="•"/>
            </a:pPr>
            <a:r>
              <a:rPr lang="en-US" sz="2000" dirty="0">
                <a:solidFill>
                  <a:srgbClr val="000000"/>
                </a:solidFill>
                <a:latin typeface="Times New Roman" pitchFamily="34" charset="0"/>
                <a:ea typeface="Times New Roman" pitchFamily="34" charset="-122"/>
                <a:cs typeface="Times New Roman" pitchFamily="34" charset="-120"/>
              </a:rPr>
              <a:t>Giriş</a:t>
            </a:r>
            <a:endParaRPr lang="en-US" sz="2000" dirty="0"/>
          </a:p>
          <a:p>
            <a:pPr marL="342900" indent="-342900">
              <a:buSzPct val="100000"/>
              <a:buChar char="•"/>
            </a:pPr>
            <a:r>
              <a:rPr lang="en-US" sz="2000" dirty="0">
                <a:solidFill>
                  <a:srgbClr val="000000"/>
                </a:solidFill>
                <a:latin typeface="Times New Roman" pitchFamily="34" charset="0"/>
                <a:ea typeface="Times New Roman" pitchFamily="34" charset="-122"/>
                <a:cs typeface="Times New Roman" pitchFamily="34" charset="-120"/>
              </a:rPr>
              <a:t>Amaç</a:t>
            </a:r>
            <a:endParaRPr lang="en-US" sz="2000" dirty="0"/>
          </a:p>
          <a:p>
            <a:pPr marL="342900" indent="-342900">
              <a:buSzPct val="100000"/>
              <a:buChar char="•"/>
            </a:pPr>
            <a:r>
              <a:rPr lang="en-US" sz="2000" dirty="0">
                <a:solidFill>
                  <a:srgbClr val="000000"/>
                </a:solidFill>
                <a:latin typeface="Times New Roman" pitchFamily="34" charset="0"/>
                <a:ea typeface="Times New Roman" pitchFamily="34" charset="-122"/>
                <a:cs typeface="Times New Roman" pitchFamily="34" charset="-120"/>
              </a:rPr>
              <a:t>Kapsam</a:t>
            </a:r>
            <a:endParaRPr lang="en-US" sz="2000" dirty="0"/>
          </a:p>
          <a:p>
            <a:pPr marL="342900" indent="-342900">
              <a:buSzPct val="100000"/>
              <a:buChar char="•"/>
            </a:pPr>
            <a:r>
              <a:rPr lang="en-US" sz="2000" dirty="0">
                <a:solidFill>
                  <a:srgbClr val="000000"/>
                </a:solidFill>
                <a:latin typeface="Times New Roman" pitchFamily="34" charset="0"/>
                <a:ea typeface="Times New Roman" pitchFamily="34" charset="-122"/>
                <a:cs typeface="Times New Roman" pitchFamily="34" charset="-120"/>
              </a:rPr>
              <a:t>Yöntem</a:t>
            </a:r>
            <a:endParaRPr lang="en-US" sz="2000" dirty="0"/>
          </a:p>
          <a:p>
            <a:pPr marL="342900" indent="-342900">
              <a:buSzPct val="100000"/>
              <a:buChar char="•"/>
            </a:pPr>
            <a:r>
              <a:rPr lang="en-US" sz="2000" dirty="0">
                <a:solidFill>
                  <a:srgbClr val="000000"/>
                </a:solidFill>
                <a:latin typeface="Times New Roman" pitchFamily="34" charset="0"/>
                <a:ea typeface="Times New Roman" pitchFamily="34" charset="-122"/>
                <a:cs typeface="Times New Roman" pitchFamily="34" charset="-120"/>
              </a:rPr>
              <a:t>Veriler</a:t>
            </a:r>
            <a:endParaRPr lang="en-US" sz="2000" dirty="0"/>
          </a:p>
          <a:p>
            <a:pPr marL="342900" indent="-342900">
              <a:buSzPct val="100000"/>
              <a:buChar char="•"/>
            </a:pPr>
            <a:r>
              <a:rPr lang="en-US" sz="2000" dirty="0">
                <a:solidFill>
                  <a:srgbClr val="000000"/>
                </a:solidFill>
                <a:latin typeface="Times New Roman" pitchFamily="34" charset="0"/>
                <a:ea typeface="Times New Roman" pitchFamily="34" charset="-122"/>
                <a:cs typeface="Times New Roman" pitchFamily="34" charset="-120"/>
              </a:rPr>
              <a:t>Grafikler</a:t>
            </a:r>
            <a:endParaRPr lang="en-US" sz="2000" dirty="0"/>
          </a:p>
          <a:p>
            <a:pPr marL="342900" indent="-342900">
              <a:buSzPct val="100000"/>
              <a:buChar char="•"/>
            </a:pPr>
            <a:r>
              <a:rPr lang="en-US" sz="2000" dirty="0">
                <a:solidFill>
                  <a:srgbClr val="000000"/>
                </a:solidFill>
                <a:latin typeface="Times New Roman" pitchFamily="34" charset="0"/>
                <a:ea typeface="Times New Roman" pitchFamily="34" charset="-122"/>
                <a:cs typeface="Times New Roman" pitchFamily="34" charset="-120"/>
              </a:rPr>
              <a:t>Bulgular</a:t>
            </a:r>
            <a:endParaRPr lang="en-US" sz="2000" dirty="0"/>
          </a:p>
          <a:p>
            <a:pPr marL="342900" indent="-342900">
              <a:buSzPct val="100000"/>
              <a:buChar char="•"/>
            </a:pPr>
            <a:r>
              <a:rPr lang="en-US" sz="2000" dirty="0">
                <a:solidFill>
                  <a:srgbClr val="000000"/>
                </a:solidFill>
                <a:latin typeface="Times New Roman" pitchFamily="34" charset="0"/>
                <a:ea typeface="Times New Roman" pitchFamily="34" charset="-122"/>
                <a:cs typeface="Times New Roman" pitchFamily="34" charset="-120"/>
              </a:rPr>
              <a:t>Sonuç</a:t>
            </a:r>
            <a:endParaRPr lang="en-US" sz="2000" dirty="0"/>
          </a:p>
          <a:p>
            <a:pPr marL="342900" indent="-342900">
              <a:buSzPct val="100000"/>
              <a:buChar char="•"/>
            </a:pPr>
            <a:r>
              <a:rPr lang="en-US" sz="2000" dirty="0">
                <a:solidFill>
                  <a:srgbClr val="000000"/>
                </a:solidFill>
                <a:latin typeface="Times New Roman" pitchFamily="34" charset="0"/>
                <a:ea typeface="Times New Roman" pitchFamily="34" charset="-122"/>
                <a:cs typeface="Times New Roman" pitchFamily="34" charset="-120"/>
              </a:rPr>
              <a:t>Sorular</a:t>
            </a:r>
            <a:endParaRPr lang="en-US"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5029200" y="274320"/>
            <a:ext cx="3840480" cy="548640"/>
          </a:xfrm>
          <a:prstGeom prst="rect">
            <a:avLst/>
          </a:prstGeom>
          <a:noFill/>
          <a:ln/>
        </p:spPr>
        <p:txBody>
          <a:bodyPr wrap="square" rtlCol="0" anchor="ctr"/>
          <a:lstStyle/>
          <a:p>
            <a:pPr algn="r" indent="0" marL="0">
              <a:buNone/>
            </a:pPr>
            <a:r>
              <a:rPr lang="en-US" sz="3000" dirty="0">
                <a:solidFill>
                  <a:srgbClr val="7030A0"/>
                </a:solidFill>
                <a:latin typeface="Calibri" pitchFamily="34" charset="0"/>
                <a:ea typeface="Calibri" pitchFamily="34" charset="-122"/>
                <a:cs typeface="Calibri" pitchFamily="34" charset="-120"/>
              </a:rPr>
              <a:t>Yöntem</a:t>
            </a:r>
            <a:endParaRPr lang="en-US" sz="3000" dirty="0"/>
          </a:p>
        </p:txBody>
      </p:sp>
      <p:sp>
        <p:nvSpPr>
          <p:cNvPr id="3" name="Text 1"/>
          <p:cNvSpPr txBox="1"/>
          <p:nvPr/>
        </p:nvSpPr>
        <p:spPr>
          <a:xfrm>
            <a:off x="274320" y="914400"/>
            <a:ext cx="8595360" cy="4023360"/>
          </a:xfrm>
          <a:prstGeom prst="rect">
            <a:avLst/>
          </a:prstGeom>
          <a:noFill/>
          <a:ln/>
        </p:spPr>
        <p:txBody>
          <a:bodyPr wrap="square" rtlCol="0" anchor="t"/>
          <a:lstStyle/>
          <a:p>
            <a:pPr algn="just" indent="0" marL="0">
              <a:buNone/>
            </a:pPr>
            <a:r>
              <a:rPr lang="en-US" sz="1200" dirty="0">
                <a:solidFill>
                  <a:srgbClr val="404040"/>
                </a:solidFill>
                <a:latin typeface="Arial" pitchFamily="34" charset="0"/>
                <a:ea typeface="Arial" pitchFamily="34" charset="-122"/>
                <a:cs typeface="Arial" pitchFamily="34" charset="-120"/>
              </a:rPr>
              <a:t>Bu çalışmada laboratuvar görevlilerinin Eylül, Ekim ve Kasım 2026 aylarında tuttukları arıza kayıtları incelenmiştir. Kayıtlar önce bir elektronik tabloya aktarılmış, ardından yinelenen kayıtlar kaldırılmış, yazım farkları düzeltilmiş, tarihler ve çözüm süreleri doğru veri türüne dönüştürülmüştür. Toplam 120 kayıt analiz edilmiştir. Kayıtlar cihaz türüne, laboratuvara, aya ve önceliğe göre gruplanmış; her grup için arıza sayısı, ortalama çözüm süresi ve ortanca çözüm süresi hesaplanmıştır. Ayrıca cihaz envanterindeki alım yılları arama işlevleriyle kayıtlara eklenmiş ve eski ile yeni cihazlar karşılaştırılmıştır. Çözüm süresi 48 saati aşan kayıtlar "gecikti" olarak işaretlenmiştir. Kasım ayı verileri ayın 19. gününe kadar olan kayıtları kapsamaktadır ve bu nedenle diğer aylarla doğrudan karşılaştırılmamalıdır. Analizde kişisel veri kullanılmamıştır.</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274320" y="45720"/>
            <a:ext cx="8229600" cy="457200"/>
          </a:xfrm>
          <a:prstGeom prst="rect">
            <a:avLst/>
          </a:prstGeom>
          <a:noFill/>
          <a:ln/>
        </p:spPr>
        <p:txBody>
          <a:bodyPr wrap="square" rtlCol="0" anchor="ctr"/>
          <a:lstStyle/>
          <a:p>
            <a:pPr indent="0" marL="0">
              <a:buNone/>
            </a:pPr>
            <a:r>
              <a:rPr lang="en-US" sz="2400" dirty="0">
                <a:solidFill>
                  <a:srgbClr val="00B050"/>
                </a:solidFill>
                <a:latin typeface="Impact" pitchFamily="34" charset="0"/>
                <a:ea typeface="Impact" pitchFamily="34" charset="-122"/>
                <a:cs typeface="Impact" pitchFamily="34" charset="-120"/>
              </a:rPr>
              <a:t>VERİLER</a:t>
            </a:r>
            <a:endParaRPr lang="en-US" sz="24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274320" y="640080"/>
          <a:ext cx="8595360" cy="914400"/>
        </p:xfrm>
        <a:graphic>
          <a:graphicData uri="http://schemas.openxmlformats.org/drawingml/2006/table">
            <a:tbl>
              <a:tblPr/>
              <a:tblGrid>
                <a:gridCol w="1463040"/>
                <a:gridCol w="822960"/>
                <a:gridCol w="822960"/>
                <a:gridCol w="822960"/>
                <a:gridCol w="822960"/>
                <a:gridCol w="914400"/>
                <a:gridCol w="914400"/>
                <a:gridCol w="914400"/>
                <a:gridCol w="1097280"/>
              </a:tblGrid>
              <a:tr h="0">
                <a:tc>
                  <a:txBody>
                    <a:bodyPr/>
                    <a:lstStyle/>
                    <a:p>
                      <a:pPr indent="0" marL="0">
                        <a:buNone/>
                      </a:pPr>
                      <a:r>
                        <a:rPr lang="en-US" sz="900" dirty="0">
                          <a:solidFill>
                            <a:srgbClr val="595959"/>
                          </a:solidFill>
                          <a:latin typeface="Arial" pitchFamily="34" charset="0"/>
                          <a:ea typeface="Arial" pitchFamily="34" charset="-122"/>
                          <a:cs typeface="Arial" pitchFamily="34" charset="-120"/>
                        </a:rPr>
                        <a:t>Cihaz türü</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900" dirty="0">
                          <a:solidFill>
                            <a:srgbClr val="595959"/>
                          </a:solidFill>
                          <a:latin typeface="Arial" pitchFamily="34" charset="0"/>
                          <a:ea typeface="Arial" pitchFamily="34" charset="-122"/>
                          <a:cs typeface="Arial" pitchFamily="34" charset="-120"/>
                        </a:rPr>
                        <a:t>Eylül</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900" dirty="0">
                          <a:solidFill>
                            <a:srgbClr val="595959"/>
                          </a:solidFill>
                          <a:latin typeface="Arial" pitchFamily="34" charset="0"/>
                          <a:ea typeface="Arial" pitchFamily="34" charset="-122"/>
                          <a:cs typeface="Arial" pitchFamily="34" charset="-120"/>
                        </a:rPr>
                        <a:t>Ekim</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900" dirty="0">
                          <a:solidFill>
                            <a:srgbClr val="595959"/>
                          </a:solidFill>
                          <a:latin typeface="Arial" pitchFamily="34" charset="0"/>
                          <a:ea typeface="Arial" pitchFamily="34" charset="-122"/>
                          <a:cs typeface="Arial" pitchFamily="34" charset="-120"/>
                        </a:rPr>
                        <a:t>Kasım</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900" dirty="0">
                          <a:solidFill>
                            <a:srgbClr val="595959"/>
                          </a:solidFill>
                          <a:latin typeface="Arial" pitchFamily="34" charset="0"/>
                          <a:ea typeface="Arial" pitchFamily="34" charset="-122"/>
                          <a:cs typeface="Arial" pitchFamily="34" charset="-120"/>
                        </a:rPr>
                        <a:t>Toplam</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900" dirty="0">
                          <a:solidFill>
                            <a:srgbClr val="595959"/>
                          </a:solidFill>
                          <a:latin typeface="Arial" pitchFamily="34" charset="0"/>
                          <a:ea typeface="Arial" pitchFamily="34" charset="-122"/>
                          <a:cs typeface="Arial" pitchFamily="34" charset="-120"/>
                        </a:rPr>
                        <a:t>Ort. süre</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900" dirty="0">
                          <a:solidFill>
                            <a:srgbClr val="595959"/>
                          </a:solidFill>
                          <a:latin typeface="Arial" pitchFamily="34" charset="0"/>
                          <a:ea typeface="Arial" pitchFamily="34" charset="-122"/>
                          <a:cs typeface="Arial" pitchFamily="34" charset="-120"/>
                        </a:rPr>
                        <a:t>Ortanca</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900" dirty="0">
                          <a:solidFill>
                            <a:srgbClr val="595959"/>
                          </a:solidFill>
                          <a:latin typeface="Arial" pitchFamily="34" charset="0"/>
                          <a:ea typeface="Arial" pitchFamily="34" charset="-122"/>
                          <a:cs typeface="Arial" pitchFamily="34" charset="-120"/>
                        </a:rPr>
                        <a:t>En uzun</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900" dirty="0">
                          <a:solidFill>
                            <a:srgbClr val="595959"/>
                          </a:solidFill>
                          <a:latin typeface="Arial" pitchFamily="34" charset="0"/>
                          <a:ea typeface="Arial" pitchFamily="34" charset="-122"/>
                          <a:cs typeface="Arial" pitchFamily="34" charset="-120"/>
                        </a:rPr>
                        <a:t>Gecikti</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r>
              <a:tr h="0">
                <a:tc>
                  <a:txBody>
                    <a:bodyPr/>
                    <a:lstStyle/>
                    <a:p>
                      <a:pPr indent="0" marL="0">
                        <a:buNone/>
                      </a:pPr>
                      <a:r>
                        <a:rPr lang="en-US" sz="900" dirty="0">
                          <a:solidFill>
                            <a:srgbClr val="595959"/>
                          </a:solidFill>
                          <a:latin typeface="Arial" pitchFamily="34" charset="0"/>
                          <a:ea typeface="Arial" pitchFamily="34" charset="-122"/>
                          <a:cs typeface="Arial" pitchFamily="34" charset="-120"/>
                        </a:rPr>
                        <a:t>Bilgisayar</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900" dirty="0">
                          <a:solidFill>
                            <a:srgbClr val="595959"/>
                          </a:solidFill>
                          <a:latin typeface="Arial" pitchFamily="34" charset="0"/>
                          <a:ea typeface="Arial" pitchFamily="34" charset="-122"/>
                          <a:cs typeface="Arial" pitchFamily="34" charset="-120"/>
                        </a:rPr>
                        <a:t>12</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900" dirty="0">
                          <a:solidFill>
                            <a:srgbClr val="595959"/>
                          </a:solidFill>
                          <a:latin typeface="Arial" pitchFamily="34" charset="0"/>
                          <a:ea typeface="Arial" pitchFamily="34" charset="-122"/>
                          <a:cs typeface="Arial" pitchFamily="34" charset="-120"/>
                        </a:rPr>
                        <a:t>22</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900" dirty="0">
                          <a:solidFill>
                            <a:srgbClr val="595959"/>
                          </a:solidFill>
                          <a:latin typeface="Arial" pitchFamily="34" charset="0"/>
                          <a:ea typeface="Arial" pitchFamily="34" charset="-122"/>
                          <a:cs typeface="Arial" pitchFamily="34" charset="-120"/>
                        </a:rPr>
                        <a:t>12</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900" dirty="0">
                          <a:solidFill>
                            <a:srgbClr val="595959"/>
                          </a:solidFill>
                          <a:latin typeface="Arial" pitchFamily="34" charset="0"/>
                          <a:ea typeface="Arial" pitchFamily="34" charset="-122"/>
                          <a:cs typeface="Arial" pitchFamily="34" charset="-120"/>
                        </a:rPr>
                        <a:t>46</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900" dirty="0">
                          <a:solidFill>
                            <a:srgbClr val="595959"/>
                          </a:solidFill>
                          <a:latin typeface="Arial" pitchFamily="34" charset="0"/>
                          <a:ea typeface="Arial" pitchFamily="34" charset="-122"/>
                          <a:cs typeface="Arial" pitchFamily="34" charset="-120"/>
                        </a:rPr>
                        <a:t>30,3</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900" dirty="0">
                          <a:solidFill>
                            <a:srgbClr val="595959"/>
                          </a:solidFill>
                          <a:latin typeface="Arial" pitchFamily="34" charset="0"/>
                          <a:ea typeface="Arial" pitchFamily="34" charset="-122"/>
                          <a:cs typeface="Arial" pitchFamily="34" charset="-120"/>
                        </a:rPr>
                        <a:t>8</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900" dirty="0">
                          <a:solidFill>
                            <a:srgbClr val="595959"/>
                          </a:solidFill>
                          <a:latin typeface="Arial" pitchFamily="34" charset="0"/>
                          <a:ea typeface="Arial" pitchFamily="34" charset="-122"/>
                          <a:cs typeface="Arial" pitchFamily="34" charset="-120"/>
                        </a:rPr>
                        <a:t>96</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900" dirty="0">
                          <a:solidFill>
                            <a:srgbClr val="595959"/>
                          </a:solidFill>
                          <a:latin typeface="Arial" pitchFamily="34" charset="0"/>
                          <a:ea typeface="Arial" pitchFamily="34" charset="-122"/>
                          <a:cs typeface="Arial" pitchFamily="34" charset="-120"/>
                        </a:rPr>
                        <a:t>11</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r>
              <a:tr h="0">
                <a:tc>
                  <a:txBody>
                    <a:bodyPr/>
                    <a:lstStyle/>
                    <a:p>
                      <a:pPr indent="0" marL="0">
                        <a:buNone/>
                      </a:pPr>
                      <a:r>
                        <a:rPr lang="en-US" sz="900" dirty="0">
                          <a:solidFill>
                            <a:srgbClr val="595959"/>
                          </a:solidFill>
                          <a:latin typeface="Arial" pitchFamily="34" charset="0"/>
                          <a:ea typeface="Arial" pitchFamily="34" charset="-122"/>
                          <a:cs typeface="Arial" pitchFamily="34" charset="-120"/>
                        </a:rPr>
                        <a:t>Projeksiyon</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900" dirty="0">
                          <a:solidFill>
                            <a:srgbClr val="595959"/>
                          </a:solidFill>
                          <a:latin typeface="Arial" pitchFamily="34" charset="0"/>
                          <a:ea typeface="Arial" pitchFamily="34" charset="-122"/>
                          <a:cs typeface="Arial" pitchFamily="34" charset="-120"/>
                        </a:rPr>
                        <a:t>9</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900" dirty="0">
                          <a:solidFill>
                            <a:srgbClr val="595959"/>
                          </a:solidFill>
                          <a:latin typeface="Arial" pitchFamily="34" charset="0"/>
                          <a:ea typeface="Arial" pitchFamily="34" charset="-122"/>
                          <a:cs typeface="Arial" pitchFamily="34" charset="-120"/>
                        </a:rPr>
                        <a:t>8</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900" dirty="0">
                          <a:solidFill>
                            <a:srgbClr val="595959"/>
                          </a:solidFill>
                          <a:latin typeface="Arial" pitchFamily="34" charset="0"/>
                          <a:ea typeface="Arial" pitchFamily="34" charset="-122"/>
                          <a:cs typeface="Arial" pitchFamily="34" charset="-120"/>
                        </a:rPr>
                        <a:t>9</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900" dirty="0">
                          <a:solidFill>
                            <a:srgbClr val="595959"/>
                          </a:solidFill>
                          <a:latin typeface="Arial" pitchFamily="34" charset="0"/>
                          <a:ea typeface="Arial" pitchFamily="34" charset="-122"/>
                          <a:cs typeface="Arial" pitchFamily="34" charset="-120"/>
                        </a:rPr>
                        <a:t>26</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900" dirty="0">
                          <a:solidFill>
                            <a:srgbClr val="595959"/>
                          </a:solidFill>
                          <a:latin typeface="Arial" pitchFamily="34" charset="0"/>
                          <a:ea typeface="Arial" pitchFamily="34" charset="-122"/>
                          <a:cs typeface="Arial" pitchFamily="34" charset="-120"/>
                        </a:rPr>
                        <a:t>19,9</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900" dirty="0">
                          <a:solidFill>
                            <a:srgbClr val="595959"/>
                          </a:solidFill>
                          <a:latin typeface="Arial" pitchFamily="34" charset="0"/>
                          <a:ea typeface="Arial" pitchFamily="34" charset="-122"/>
                          <a:cs typeface="Arial" pitchFamily="34" charset="-120"/>
                        </a:rPr>
                        <a:t>8</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900" dirty="0">
                          <a:solidFill>
                            <a:srgbClr val="595959"/>
                          </a:solidFill>
                          <a:latin typeface="Arial" pitchFamily="34" charset="0"/>
                          <a:ea typeface="Arial" pitchFamily="34" charset="-122"/>
                          <a:cs typeface="Arial" pitchFamily="34" charset="-120"/>
                        </a:rPr>
                        <a:t>96</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900" dirty="0">
                          <a:solidFill>
                            <a:srgbClr val="595959"/>
                          </a:solidFill>
                          <a:latin typeface="Arial" pitchFamily="34" charset="0"/>
                          <a:ea typeface="Arial" pitchFamily="34" charset="-122"/>
                          <a:cs typeface="Arial" pitchFamily="34" charset="-120"/>
                        </a:rPr>
                        <a:t>4</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r>
              <a:tr h="0">
                <a:tc>
                  <a:txBody>
                    <a:bodyPr/>
                    <a:lstStyle/>
                    <a:p>
                      <a:pPr indent="0" marL="0">
                        <a:buNone/>
                      </a:pPr>
                      <a:r>
                        <a:rPr lang="en-US" sz="900" dirty="0">
                          <a:solidFill>
                            <a:srgbClr val="595959"/>
                          </a:solidFill>
                          <a:latin typeface="Arial" pitchFamily="34" charset="0"/>
                          <a:ea typeface="Arial" pitchFamily="34" charset="-122"/>
                          <a:cs typeface="Arial" pitchFamily="34" charset="-120"/>
                        </a:rPr>
                        <a:t>Yazıcı</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900" dirty="0">
                          <a:solidFill>
                            <a:srgbClr val="595959"/>
                          </a:solidFill>
                          <a:latin typeface="Arial" pitchFamily="34" charset="0"/>
                          <a:ea typeface="Arial" pitchFamily="34" charset="-122"/>
                          <a:cs typeface="Arial" pitchFamily="34" charset="-120"/>
                        </a:rPr>
                        <a:t>13</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900" dirty="0">
                          <a:solidFill>
                            <a:srgbClr val="595959"/>
                          </a:solidFill>
                          <a:latin typeface="Arial" pitchFamily="34" charset="0"/>
                          <a:ea typeface="Arial" pitchFamily="34" charset="-122"/>
                          <a:cs typeface="Arial" pitchFamily="34" charset="-120"/>
                        </a:rPr>
                        <a:t>6</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900" dirty="0">
                          <a:solidFill>
                            <a:srgbClr val="595959"/>
                          </a:solidFill>
                          <a:latin typeface="Arial" pitchFamily="34" charset="0"/>
                          <a:ea typeface="Arial" pitchFamily="34" charset="-122"/>
                          <a:cs typeface="Arial" pitchFamily="34" charset="-120"/>
                        </a:rPr>
                        <a:t>3</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900" dirty="0">
                          <a:solidFill>
                            <a:srgbClr val="595959"/>
                          </a:solidFill>
                          <a:latin typeface="Arial" pitchFamily="34" charset="0"/>
                          <a:ea typeface="Arial" pitchFamily="34" charset="-122"/>
                          <a:cs typeface="Arial" pitchFamily="34" charset="-120"/>
                        </a:rPr>
                        <a:t>22</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900" dirty="0">
                          <a:solidFill>
                            <a:srgbClr val="595959"/>
                          </a:solidFill>
                          <a:latin typeface="Arial" pitchFamily="34" charset="0"/>
                          <a:ea typeface="Arial" pitchFamily="34" charset="-122"/>
                          <a:cs typeface="Arial" pitchFamily="34" charset="-120"/>
                        </a:rPr>
                        <a:t>14,9</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900" dirty="0">
                          <a:solidFill>
                            <a:srgbClr val="595959"/>
                          </a:solidFill>
                          <a:latin typeface="Arial" pitchFamily="34" charset="0"/>
                          <a:ea typeface="Arial" pitchFamily="34" charset="-122"/>
                          <a:cs typeface="Arial" pitchFamily="34" charset="-120"/>
                        </a:rPr>
                        <a:t>6</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900" dirty="0">
                          <a:solidFill>
                            <a:srgbClr val="595959"/>
                          </a:solidFill>
                          <a:latin typeface="Arial" pitchFamily="34" charset="0"/>
                          <a:ea typeface="Arial" pitchFamily="34" charset="-122"/>
                          <a:cs typeface="Arial" pitchFamily="34" charset="-120"/>
                        </a:rPr>
                        <a:t>72</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900" dirty="0">
                          <a:solidFill>
                            <a:srgbClr val="595959"/>
                          </a:solidFill>
                          <a:latin typeface="Arial" pitchFamily="34" charset="0"/>
                          <a:ea typeface="Arial" pitchFamily="34" charset="-122"/>
                          <a:cs typeface="Arial" pitchFamily="34" charset="-120"/>
                        </a:rPr>
                        <a:t>2</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r>
              <a:tr h="0">
                <a:tc>
                  <a:txBody>
                    <a:bodyPr/>
                    <a:lstStyle/>
                    <a:p>
                      <a:pPr indent="0" marL="0">
                        <a:buNone/>
                      </a:pPr>
                      <a:r>
                        <a:rPr lang="en-US" sz="900" dirty="0">
                          <a:solidFill>
                            <a:srgbClr val="595959"/>
                          </a:solidFill>
                          <a:latin typeface="Arial" pitchFamily="34" charset="0"/>
                          <a:ea typeface="Arial" pitchFamily="34" charset="-122"/>
                          <a:cs typeface="Arial" pitchFamily="34" charset="-120"/>
                        </a:rPr>
                        <a:t>3B yazıcı</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900" dirty="0">
                          <a:solidFill>
                            <a:srgbClr val="595959"/>
                          </a:solidFill>
                          <a:latin typeface="Arial" pitchFamily="34" charset="0"/>
                          <a:ea typeface="Arial" pitchFamily="34" charset="-122"/>
                          <a:cs typeface="Arial" pitchFamily="34" charset="-120"/>
                        </a:rPr>
                        <a:t>2</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900" dirty="0">
                          <a:solidFill>
                            <a:srgbClr val="595959"/>
                          </a:solidFill>
                          <a:latin typeface="Arial" pitchFamily="34" charset="0"/>
                          <a:ea typeface="Arial" pitchFamily="34" charset="-122"/>
                          <a:cs typeface="Arial" pitchFamily="34" charset="-120"/>
                        </a:rPr>
                        <a:t>8</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900" dirty="0">
                          <a:solidFill>
                            <a:srgbClr val="595959"/>
                          </a:solidFill>
                          <a:latin typeface="Arial" pitchFamily="34" charset="0"/>
                          <a:ea typeface="Arial" pitchFamily="34" charset="-122"/>
                          <a:cs typeface="Arial" pitchFamily="34" charset="-120"/>
                        </a:rPr>
                        <a:t>4</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900" dirty="0">
                          <a:solidFill>
                            <a:srgbClr val="595959"/>
                          </a:solidFill>
                          <a:latin typeface="Arial" pitchFamily="34" charset="0"/>
                          <a:ea typeface="Arial" pitchFamily="34" charset="-122"/>
                          <a:cs typeface="Arial" pitchFamily="34" charset="-120"/>
                        </a:rPr>
                        <a:t>14</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900" dirty="0">
                          <a:solidFill>
                            <a:srgbClr val="595959"/>
                          </a:solidFill>
                          <a:latin typeface="Arial" pitchFamily="34" charset="0"/>
                          <a:ea typeface="Arial" pitchFamily="34" charset="-122"/>
                          <a:cs typeface="Arial" pitchFamily="34" charset="-120"/>
                        </a:rPr>
                        <a:t>28,7</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900" dirty="0">
                          <a:solidFill>
                            <a:srgbClr val="595959"/>
                          </a:solidFill>
                          <a:latin typeface="Arial" pitchFamily="34" charset="0"/>
                          <a:ea typeface="Arial" pitchFamily="34" charset="-122"/>
                          <a:cs typeface="Arial" pitchFamily="34" charset="-120"/>
                        </a:rPr>
                        <a:t>24</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900" dirty="0">
                          <a:solidFill>
                            <a:srgbClr val="595959"/>
                          </a:solidFill>
                          <a:latin typeface="Arial" pitchFamily="34" charset="0"/>
                          <a:ea typeface="Arial" pitchFamily="34" charset="-122"/>
                          <a:cs typeface="Arial" pitchFamily="34" charset="-120"/>
                        </a:rPr>
                        <a:t>96</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900" dirty="0">
                          <a:solidFill>
                            <a:srgbClr val="595959"/>
                          </a:solidFill>
                          <a:latin typeface="Arial" pitchFamily="34" charset="0"/>
                          <a:ea typeface="Arial" pitchFamily="34" charset="-122"/>
                          <a:cs typeface="Arial" pitchFamily="34" charset="-120"/>
                        </a:rPr>
                        <a:t>2</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r>
              <a:tr h="0">
                <a:tc>
                  <a:txBody>
                    <a:bodyPr/>
                    <a:lstStyle/>
                    <a:p>
                      <a:pPr indent="0" marL="0">
                        <a:buNone/>
                      </a:pPr>
                      <a:r>
                        <a:rPr lang="en-US" sz="900" dirty="0">
                          <a:solidFill>
                            <a:srgbClr val="595959"/>
                          </a:solidFill>
                          <a:latin typeface="Arial" pitchFamily="34" charset="0"/>
                          <a:ea typeface="Arial" pitchFamily="34" charset="-122"/>
                          <a:cs typeface="Arial" pitchFamily="34" charset="-120"/>
                        </a:rPr>
                        <a:t>Osiloskop</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900" dirty="0">
                          <a:solidFill>
                            <a:srgbClr val="595959"/>
                          </a:solidFill>
                          <a:latin typeface="Arial" pitchFamily="34" charset="0"/>
                          <a:ea typeface="Arial" pitchFamily="34" charset="-122"/>
                          <a:cs typeface="Arial" pitchFamily="34" charset="-120"/>
                        </a:rPr>
                        <a:t>4</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900" dirty="0">
                          <a:solidFill>
                            <a:srgbClr val="595959"/>
                          </a:solidFill>
                          <a:latin typeface="Arial" pitchFamily="34" charset="0"/>
                          <a:ea typeface="Arial" pitchFamily="34" charset="-122"/>
                          <a:cs typeface="Arial" pitchFamily="34" charset="-120"/>
                        </a:rPr>
                        <a:t>5</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900" dirty="0">
                          <a:solidFill>
                            <a:srgbClr val="595959"/>
                          </a:solidFill>
                          <a:latin typeface="Arial" pitchFamily="34" charset="0"/>
                          <a:ea typeface="Arial" pitchFamily="34" charset="-122"/>
                          <a:cs typeface="Arial" pitchFamily="34" charset="-120"/>
                        </a:rPr>
                        <a:t>3</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900" dirty="0">
                          <a:solidFill>
                            <a:srgbClr val="595959"/>
                          </a:solidFill>
                          <a:latin typeface="Arial" pitchFamily="34" charset="0"/>
                          <a:ea typeface="Arial" pitchFamily="34" charset="-122"/>
                          <a:cs typeface="Arial" pitchFamily="34" charset="-120"/>
                        </a:rPr>
                        <a:t>12</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900" dirty="0">
                          <a:solidFill>
                            <a:srgbClr val="595959"/>
                          </a:solidFill>
                          <a:latin typeface="Arial" pitchFamily="34" charset="0"/>
                          <a:ea typeface="Arial" pitchFamily="34" charset="-122"/>
                          <a:cs typeface="Arial" pitchFamily="34" charset="-120"/>
                        </a:rPr>
                        <a:t>7,2</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900" dirty="0">
                          <a:solidFill>
                            <a:srgbClr val="595959"/>
                          </a:solidFill>
                          <a:latin typeface="Arial" pitchFamily="34" charset="0"/>
                          <a:ea typeface="Arial" pitchFamily="34" charset="-122"/>
                          <a:cs typeface="Arial" pitchFamily="34" charset="-120"/>
                        </a:rPr>
                        <a:t>2,75</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900" dirty="0">
                          <a:solidFill>
                            <a:srgbClr val="595959"/>
                          </a:solidFill>
                          <a:latin typeface="Arial" pitchFamily="34" charset="0"/>
                          <a:ea typeface="Arial" pitchFamily="34" charset="-122"/>
                          <a:cs typeface="Arial" pitchFamily="34" charset="-120"/>
                        </a:rPr>
                        <a:t>30</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900" dirty="0">
                          <a:solidFill>
                            <a:srgbClr val="595959"/>
                          </a:solidFill>
                          <a:latin typeface="Arial" pitchFamily="34" charset="0"/>
                          <a:ea typeface="Arial" pitchFamily="34" charset="-122"/>
                          <a:cs typeface="Arial" pitchFamily="34" charset="-120"/>
                        </a:rPr>
                        <a:t>0</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r>
              <a:tr h="0">
                <a:tc>
                  <a:txBody>
                    <a:bodyPr/>
                    <a:lstStyle/>
                    <a:p>
                      <a:pPr indent="0" marL="0">
                        <a:buNone/>
                      </a:pPr>
                      <a:r>
                        <a:rPr lang="en-US" sz="900" dirty="0">
                          <a:solidFill>
                            <a:srgbClr val="595959"/>
                          </a:solidFill>
                          <a:latin typeface="Arial" pitchFamily="34" charset="0"/>
                          <a:ea typeface="Arial" pitchFamily="34" charset="-122"/>
                          <a:cs typeface="Arial" pitchFamily="34" charset="-120"/>
                        </a:rPr>
                        <a:t>Toplam</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900" dirty="0">
                          <a:solidFill>
                            <a:srgbClr val="595959"/>
                          </a:solidFill>
                          <a:latin typeface="Arial" pitchFamily="34" charset="0"/>
                          <a:ea typeface="Arial" pitchFamily="34" charset="-122"/>
                          <a:cs typeface="Arial" pitchFamily="34" charset="-120"/>
                        </a:rPr>
                        <a:t>40</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900" dirty="0">
                          <a:solidFill>
                            <a:srgbClr val="595959"/>
                          </a:solidFill>
                          <a:latin typeface="Arial" pitchFamily="34" charset="0"/>
                          <a:ea typeface="Arial" pitchFamily="34" charset="-122"/>
                          <a:cs typeface="Arial" pitchFamily="34" charset="-120"/>
                        </a:rPr>
                        <a:t>49</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900" dirty="0">
                          <a:solidFill>
                            <a:srgbClr val="595959"/>
                          </a:solidFill>
                          <a:latin typeface="Arial" pitchFamily="34" charset="0"/>
                          <a:ea typeface="Arial" pitchFamily="34" charset="-122"/>
                          <a:cs typeface="Arial" pitchFamily="34" charset="-120"/>
                        </a:rPr>
                        <a:t>31</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900" dirty="0">
                          <a:solidFill>
                            <a:srgbClr val="595959"/>
                          </a:solidFill>
                          <a:latin typeface="Arial" pitchFamily="34" charset="0"/>
                          <a:ea typeface="Arial" pitchFamily="34" charset="-122"/>
                          <a:cs typeface="Arial" pitchFamily="34" charset="-120"/>
                        </a:rPr>
                        <a:t>120</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900" dirty="0">
                          <a:solidFill>
                            <a:srgbClr val="595959"/>
                          </a:solidFill>
                          <a:latin typeface="Arial" pitchFamily="34" charset="0"/>
                          <a:ea typeface="Arial" pitchFamily="34" charset="-122"/>
                          <a:cs typeface="Arial" pitchFamily="34" charset="-120"/>
                        </a:rPr>
                        <a:t>22,6</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900" dirty="0">
                          <a:solidFill>
                            <a:srgbClr val="595959"/>
                          </a:solidFill>
                          <a:latin typeface="Arial" pitchFamily="34" charset="0"/>
                          <a:ea typeface="Arial" pitchFamily="34" charset="-122"/>
                          <a:cs typeface="Arial" pitchFamily="34" charset="-120"/>
                        </a:rPr>
                        <a:t>8</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900" dirty="0">
                          <a:solidFill>
                            <a:srgbClr val="595959"/>
                          </a:solidFill>
                          <a:latin typeface="Arial" pitchFamily="34" charset="0"/>
                          <a:ea typeface="Arial" pitchFamily="34" charset="-122"/>
                          <a:cs typeface="Arial" pitchFamily="34" charset="-120"/>
                        </a:rPr>
                        <a:t>96</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indent="0" marL="0">
                        <a:buNone/>
                      </a:pPr>
                      <a:r>
                        <a:rPr lang="en-US" sz="900" dirty="0">
                          <a:solidFill>
                            <a:srgbClr val="595959"/>
                          </a:solidFill>
                          <a:latin typeface="Arial" pitchFamily="34" charset="0"/>
                          <a:ea typeface="Arial" pitchFamily="34" charset="-122"/>
                          <a:cs typeface="Arial" pitchFamily="34" charset="-120"/>
                        </a:rPr>
                        <a:t>19</a:t>
                      </a:r>
                      <a:endParaRPr lang="en-US" sz="900" dirty="0">
                        <a:latin typeface="Arial" charset="0"/>
                        <a:ea typeface="Arial" charset="0"/>
                        <a:cs typeface="Arial" charset="0"/>
                      </a:endParaRPr>
                    </a:p>
                  </a:txBody>
                  <a:tcPr marL="91440" marR="91440" marT="45720" marB="4572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r>
            </a:tbl>
          </a:graphicData>
        </a:graphic>
      </p:graphicFrame>
      <p:sp>
        <p:nvSpPr>
          <p:cNvPr id="4" name="Text 1"/>
          <p:cNvSpPr txBox="1"/>
          <p:nvPr/>
        </p:nvSpPr>
        <p:spPr>
          <a:xfrm>
            <a:off x="274320" y="4480560"/>
            <a:ext cx="8595360" cy="365760"/>
          </a:xfrm>
          <a:prstGeom prst="rect">
            <a:avLst/>
          </a:prstGeom>
          <a:noFill/>
          <a:ln/>
        </p:spPr>
        <p:txBody>
          <a:bodyPr wrap="square" rtlCol="0" anchor="ctr"/>
          <a:lstStyle/>
          <a:p>
            <a:pPr indent="0" marL="0">
              <a:buNone/>
            </a:pPr>
            <a:r>
              <a:rPr lang="en-US" sz="800" dirty="0">
                <a:solidFill>
                  <a:srgbClr val="A6A6A6"/>
                </a:solidFill>
                <a:latin typeface="Arial" pitchFamily="34" charset="0"/>
                <a:ea typeface="Arial" pitchFamily="34" charset="-122"/>
                <a:cs typeface="Arial" pitchFamily="34" charset="-120"/>
              </a:rPr>
              <a:t>* Ort. süre ve ortanca saat cinsindendir. Kasım verisi 1-19 Kasım arasını kapsar. Gecikti: 48 saatten uzun süren arızalar. Veriler kurgusaldır.</a:t>
            </a:r>
            <a:endParaRPr lang="en-US" sz="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274320" y="182880"/>
            <a:ext cx="2743200" cy="548640"/>
          </a:xfrm>
          <a:prstGeom prst="rect">
            <a:avLst/>
          </a:prstGeom>
          <a:noFill/>
          <a:ln/>
        </p:spPr>
        <p:txBody>
          <a:bodyPr wrap="square" rtlCol="0" anchor="ctr"/>
          <a:lstStyle/>
          <a:p>
            <a:pPr indent="0" marL="0">
              <a:buNone/>
            </a:pPr>
            <a:r>
              <a:rPr lang="en-US" sz="2600" dirty="0">
                <a:solidFill>
                  <a:srgbClr val="000000"/>
                </a:solidFill>
                <a:latin typeface="Comic Sans MS" pitchFamily="34" charset="0"/>
                <a:ea typeface="Comic Sans MS" pitchFamily="34" charset="-122"/>
                <a:cs typeface="Comic Sans MS" pitchFamily="34" charset="-120"/>
              </a:rPr>
              <a:t>Grafik</a:t>
            </a:r>
            <a:endParaRPr lang="en-US" sz="2600" dirty="0"/>
          </a:p>
        </p:txBody>
      </p:sp>
      <p:graphicFrame>
        <p:nvGraphicFramePr>
          <p:cNvPr id="3" name="Chart 0" descr=""/>
          <p:cNvGraphicFramePr/>
          <p:nvPr/>
        </p:nvGraphicFramePr>
        <p:xfrm>
          <a:off x="1828800" y="822960"/>
          <a:ext cx="5486400" cy="4114800"/>
        </p:xfrm>
        <a:graphic xmlns:a="http://schemas.openxmlformats.org/drawingml/2006/main">
          <a:graphicData uri="http://schemas.openxmlformats.org/drawingml/2006/chart">
            <c:chart xmlns:c="http://schemas.openxmlformats.org/drawingml/2006/chart" r:id="rId1"/>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2CC"/>
        </a:solidFill>
      </p:bgPr>
    </p:bg>
    <p:spTree>
      <p:nvGrpSpPr>
        <p:cNvPr id="1" name=""/>
        <p:cNvGrpSpPr/>
        <p:nvPr/>
      </p:nvGrpSpPr>
      <p:grpSpPr>
        <a:xfrm>
          <a:off x="0" y="0"/>
          <a:ext cx="0" cy="0"/>
          <a:chOff x="0" y="0"/>
          <a:chExt cx="0" cy="0"/>
        </a:xfrm>
      </p:grpSpPr>
      <p:sp>
        <p:nvSpPr>
          <p:cNvPr id="2" name="Text 0"/>
          <p:cNvSpPr txBox="1"/>
          <p:nvPr/>
        </p:nvSpPr>
        <p:spPr>
          <a:xfrm>
            <a:off x="274320" y="182880"/>
            <a:ext cx="8595360" cy="640080"/>
          </a:xfrm>
          <a:prstGeom prst="rect">
            <a:avLst/>
          </a:prstGeom>
          <a:noFill/>
          <a:ln/>
        </p:spPr>
        <p:txBody>
          <a:bodyPr wrap="square" rtlCol="0" anchor="ctr"/>
          <a:lstStyle/>
          <a:p>
            <a:pPr algn="ctr" indent="0" marL="0">
              <a:buNone/>
            </a:pPr>
            <a:r>
              <a:rPr lang="en-US" sz="3200" dirty="0">
                <a:solidFill>
                  <a:srgbClr val="00B050"/>
                </a:solidFill>
                <a:latin typeface="Arial Black" pitchFamily="34" charset="0"/>
                <a:ea typeface="Arial Black" pitchFamily="34" charset="-122"/>
                <a:cs typeface="Arial Black" pitchFamily="34" charset="-120"/>
              </a:rPr>
              <a:t>ARIZALAR AZALIYOR</a:t>
            </a:r>
            <a:endParaRPr lang="en-US" sz="3200" dirty="0"/>
          </a:p>
        </p:txBody>
      </p:sp>
      <p:sp>
        <p:nvSpPr>
          <p:cNvPr id="3" name="Text 1"/>
          <p:cNvSpPr txBox="1"/>
          <p:nvPr/>
        </p:nvSpPr>
        <p:spPr>
          <a:xfrm>
            <a:off x="548640" y="1005840"/>
            <a:ext cx="8046720" cy="3931920"/>
          </a:xfrm>
          <a:prstGeom prst="rect">
            <a:avLst/>
          </a:prstGeom>
          <a:noFill/>
          <a:ln/>
        </p:spPr>
        <p:txBody>
          <a:bodyPr wrap="square" rtlCol="0" anchor="t"/>
          <a:lstStyle/>
          <a:p>
            <a:pPr marL="342900" indent="-342900">
              <a:buSzPct val="100000"/>
              <a:buChar char="•"/>
            </a:pPr>
            <a:r>
              <a:rPr lang="en-US" sz="2000" dirty="0">
                <a:solidFill>
                  <a:srgbClr val="000000"/>
                </a:solidFill>
                <a:latin typeface="Times New Roman" pitchFamily="34" charset="0"/>
                <a:ea typeface="Times New Roman" pitchFamily="34" charset="-122"/>
                <a:cs typeface="Times New Roman" pitchFamily="34" charset="-120"/>
              </a:rPr>
              <a:t>Genel değerlendirme</a:t>
            </a:r>
            <a:endParaRPr lang="en-US" sz="2000" dirty="0"/>
          </a:p>
          <a:p>
            <a:pPr lvl="1" marL="762000" indent="-381000">
              <a:buSzPct val="100000"/>
              <a:buChar char="•"/>
            </a:pPr>
            <a:r>
              <a:rPr lang="en-US" sz="1600" dirty="0">
                <a:solidFill>
                  <a:srgbClr val="000000"/>
                </a:solidFill>
                <a:latin typeface="Times New Roman" pitchFamily="34" charset="0"/>
                <a:ea typeface="Times New Roman" pitchFamily="34" charset="-122"/>
                <a:cs typeface="Times New Roman" pitchFamily="34" charset="-120"/>
              </a:rPr>
              <a:t>Ekim ayında 49 arıza oldu</a:t>
            </a:r>
            <a:endParaRPr lang="en-US" sz="2000" dirty="0"/>
          </a:p>
          <a:p>
            <a:pPr lvl="1" marL="762000" indent="-381000">
              <a:buSzPct val="100000"/>
              <a:buChar char="•"/>
            </a:pPr>
            <a:r>
              <a:rPr lang="en-US" sz="1600" dirty="0">
                <a:solidFill>
                  <a:srgbClr val="000000"/>
                </a:solidFill>
                <a:latin typeface="Times New Roman" pitchFamily="34" charset="0"/>
                <a:ea typeface="Times New Roman" pitchFamily="34" charset="-122"/>
                <a:cs typeface="Times New Roman" pitchFamily="34" charset="-120"/>
              </a:rPr>
              <a:t>Kasım ayında 31 arıza oldu</a:t>
            </a:r>
            <a:endParaRPr lang="en-US" sz="2000" dirty="0"/>
          </a:p>
          <a:p>
            <a:pPr lvl="1" marL="762000" indent="-381000">
              <a:buSzPct val="100000"/>
              <a:buChar char="•"/>
            </a:pPr>
            <a:r>
              <a:rPr lang="en-US" sz="1600" dirty="0">
                <a:solidFill>
                  <a:srgbClr val="000000"/>
                </a:solidFill>
                <a:latin typeface="Times New Roman" pitchFamily="34" charset="0"/>
                <a:ea typeface="Times New Roman" pitchFamily="34" charset="-122"/>
                <a:cs typeface="Times New Roman" pitchFamily="34" charset="-120"/>
              </a:rPr>
              <a:t>Bu yüzden arızalar azalıyor</a:t>
            </a:r>
            <a:endParaRPr lang="en-US" sz="2000" dirty="0"/>
          </a:p>
          <a:p>
            <a:pPr marL="342900" indent="-342900">
              <a:buSzPct val="100000"/>
              <a:buChar char="•"/>
            </a:pPr>
            <a:r>
              <a:rPr lang="en-US" sz="2000" dirty="0">
                <a:solidFill>
                  <a:srgbClr val="000000"/>
                </a:solidFill>
                <a:latin typeface="Times New Roman" pitchFamily="34" charset="0"/>
                <a:ea typeface="Times New Roman" pitchFamily="34" charset="-122"/>
                <a:cs typeface="Times New Roman" pitchFamily="34" charset="-120"/>
              </a:rPr>
              <a:t>Cihazlar</a:t>
            </a:r>
            <a:endParaRPr lang="en-US" sz="2000" dirty="0"/>
          </a:p>
          <a:p>
            <a:pPr lvl="1" marL="762000" indent="-381000">
              <a:buSzPct val="100000"/>
              <a:buChar char="•"/>
            </a:pPr>
            <a:r>
              <a:rPr lang="en-US" sz="1600" dirty="0">
                <a:solidFill>
                  <a:srgbClr val="000000"/>
                </a:solidFill>
                <a:latin typeface="Times New Roman" pitchFamily="34" charset="0"/>
                <a:ea typeface="Times New Roman" pitchFamily="34" charset="-122"/>
                <a:cs typeface="Times New Roman" pitchFamily="34" charset="-120"/>
              </a:rPr>
              <a:t>Bilgisayarlar çok arızalanıyor</a:t>
            </a:r>
            <a:endParaRPr lang="en-US" sz="2000" dirty="0"/>
          </a:p>
          <a:p>
            <a:pPr lvl="2" marL="1143000" indent="-381000">
              <a:buSzPct val="100000"/>
              <a:buChar char="•"/>
            </a:pPr>
            <a:r>
              <a:rPr lang="en-US" sz="1100" dirty="0">
                <a:solidFill>
                  <a:srgbClr val="000000"/>
                </a:solidFill>
                <a:latin typeface="Times New Roman" pitchFamily="34" charset="0"/>
                <a:ea typeface="Times New Roman" pitchFamily="34" charset="-122"/>
                <a:cs typeface="Times New Roman" pitchFamily="34" charset="-120"/>
              </a:rPr>
              <a:t>PC-0642 üç ayda 9 kez arızalandı</a:t>
            </a:r>
            <a:endParaRPr lang="en-US" sz="2000" dirty="0"/>
          </a:p>
          <a:p>
            <a:pPr marL="342900" indent="-342900">
              <a:buSzPct val="100000"/>
              <a:buChar char="•"/>
            </a:pPr>
            <a:r>
              <a:rPr lang="en-US" sz="2000" dirty="0">
                <a:solidFill>
                  <a:srgbClr val="000000"/>
                </a:solidFill>
                <a:latin typeface="Times New Roman" pitchFamily="34" charset="0"/>
                <a:ea typeface="Times New Roman" pitchFamily="34" charset="-122"/>
                <a:cs typeface="Times New Roman" pitchFamily="34" charset="-120"/>
              </a:rPr>
              <a:t>Notlar</a:t>
            </a:r>
            <a:endParaRPr lang="en-US" sz="2000" dirty="0"/>
          </a:p>
          <a:p>
            <a:pPr lvl="2" marL="1143000" indent="-381000">
              <a:buSzPct val="100000"/>
              <a:buChar char="•"/>
            </a:pPr>
            <a:r>
              <a:rPr lang="en-US" sz="900" dirty="0">
                <a:solidFill>
                  <a:srgbClr val="A6A6A6"/>
                </a:solidFill>
                <a:latin typeface="Times New Roman" pitchFamily="34" charset="0"/>
                <a:ea typeface="Times New Roman" pitchFamily="34" charset="-122"/>
                <a:cs typeface="Times New Roman" pitchFamily="34" charset="-120"/>
              </a:rPr>
              <a:t>Kasım verisi ayın yalnızca 19 gününü kapsıyor</a:t>
            </a:r>
            <a:endParaRPr lang="en-US" sz="2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274320" y="1463040"/>
            <a:ext cx="8595360" cy="914400"/>
          </a:xfrm>
          <a:prstGeom prst="rect">
            <a:avLst/>
          </a:prstGeom>
          <a:noFill/>
          <a:ln/>
        </p:spPr>
        <p:txBody>
          <a:bodyPr wrap="square" rtlCol="0" anchor="ctr"/>
          <a:lstStyle/>
          <a:p>
            <a:pPr algn="ctr" indent="0" marL="0">
              <a:buNone/>
            </a:pPr>
            <a:r>
              <a:rPr lang="en-US" sz="4000" b="1" dirty="0">
                <a:solidFill>
                  <a:srgbClr val="FF00FF"/>
                </a:solidFill>
                <a:latin typeface="Comic Sans MS" pitchFamily="34" charset="0"/>
                <a:ea typeface="Comic Sans MS" pitchFamily="34" charset="-122"/>
                <a:cs typeface="Comic Sans MS" pitchFamily="34" charset="-120"/>
              </a:rPr>
              <a:t>TEŞEKKÜRLER!!! SORULARINIZ???</a:t>
            </a:r>
            <a:endParaRPr lang="en-US" sz="4000" dirty="0"/>
          </a:p>
        </p:txBody>
      </p:sp>
      <p:sp>
        <p:nvSpPr>
          <p:cNvPr id="3" name="Text 1"/>
          <p:cNvSpPr txBox="1"/>
          <p:nvPr/>
        </p:nvSpPr>
        <p:spPr>
          <a:xfrm>
            <a:off x="914400" y="2743200"/>
            <a:ext cx="7315200" cy="914400"/>
          </a:xfrm>
          <a:prstGeom prst="rect">
            <a:avLst/>
          </a:prstGeom>
          <a:noFill/>
          <a:ln/>
        </p:spPr>
        <p:txBody>
          <a:bodyPr wrap="square" rtlCol="0" anchor="ctr"/>
          <a:lstStyle/>
          <a:p>
            <a:pPr algn="ctr" indent="0" marL="0">
              <a:buNone/>
            </a:pPr>
            <a:r>
              <a:rPr lang="en-US" sz="1400" dirty="0">
                <a:solidFill>
                  <a:srgbClr val="808080"/>
                </a:solidFill>
                <a:latin typeface="Arial" pitchFamily="34" charset="0"/>
                <a:ea typeface="Arial" pitchFamily="34" charset="-122"/>
                <a:cs typeface="Arial" pitchFamily="34" charset="-120"/>
              </a:rPr>
              <a:t>Bu sunumu dinlediğiniz için çok teşekkür ederiz. Umarız faydalı olmuştur. Herhangi bir sorunuz olursa çekinmeden sorabilirsiniz. Ayrıca e-posta ile de bize ulaşabilirsiniz.</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sunum son</dc:title>
  <dc:subject>PptxGenJS Presentation</dc:subject>
  <dc:creator>lab-sunum-pc</dc:creator>
  <cp:lastModifiedBy>lab-sunum-pc</cp:lastModifiedBy>
  <cp:revision>1</cp:revision>
  <dcterms:created xsi:type="dcterms:W3CDTF">2026-10-10T07:45:34Z</dcterms:created>
  <dcterms:modified xsi:type="dcterms:W3CDTF">2026-10-10T07:45:34Z</dcterms:modified>
</cp:coreProperties>
</file>